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81" r:id="rId3"/>
    <p:sldId id="383" r:id="rId4"/>
    <p:sldId id="382" r:id="rId5"/>
    <p:sldId id="391" r:id="rId6"/>
    <p:sldId id="392" r:id="rId7"/>
    <p:sldId id="384" r:id="rId8"/>
    <p:sldId id="394" r:id="rId9"/>
    <p:sldId id="387" r:id="rId10"/>
    <p:sldId id="386" r:id="rId11"/>
    <p:sldId id="393" r:id="rId12"/>
    <p:sldId id="395" r:id="rId13"/>
    <p:sldId id="396" r:id="rId14"/>
    <p:sldId id="398" r:id="rId15"/>
    <p:sldId id="399" r:id="rId16"/>
    <p:sldId id="385" r:id="rId17"/>
    <p:sldId id="390" r:id="rId18"/>
    <p:sldId id="260" r:id="rId19"/>
  </p:sldIdLst>
  <p:sldSz cx="12192000" cy="6858000"/>
  <p:notesSz cx="6858000" cy="9947275"/>
  <p:embeddedFontLst>
    <p:embeddedFont>
      <p:font typeface="Cambria" pitchFamily="18" charset="0"/>
      <p:regular r:id="rId22"/>
      <p:bold r:id="rId23"/>
      <p:italic r:id="rId24"/>
      <p:boldItalic r:id="rId25"/>
    </p:embeddedFont>
    <p:embeddedFont>
      <p:font typeface="Calibri" pitchFamily="34" charset="0"/>
      <p:regular r:id="rId26"/>
      <p:bold r:id="rId27"/>
      <p:italic r:id="rId28"/>
      <p:boldItalic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66"/>
    <a:srgbClr val="993300"/>
    <a:srgbClr val="BF4AC2"/>
    <a:srgbClr val="003760"/>
    <a:srgbClr val="00589A"/>
    <a:srgbClr val="008EC0"/>
    <a:srgbClr val="793905"/>
    <a:srgbClr val="3C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>
        <p:scale>
          <a:sx n="118" d="100"/>
          <a:sy n="118" d="100"/>
        </p:scale>
        <p:origin x="-276" y="-72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баллы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1 часть</c:v>
                </c:pt>
                <c:pt idx="1">
                  <c:v>2 часть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30</c:v>
                </c:pt>
                <c:pt idx="1">
                  <c:v>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6BD7C9-FD63-40BE-8305-E015EA7AA568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5EB04-359B-48AE-BD3B-21099937B9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04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00F67B-FA73-427D-B1B6-B1D48866B23F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67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80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7EEDC-0561-4EF5-A546-9ADA89A187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2534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072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068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183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212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12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53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294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955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276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79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601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8E58C-E7A6-41B0-9596-47478E2A3A1A}" type="datetimeFigureOut">
              <a:rPr lang="ru-RU" smtClean="0"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67F1E4-8445-454E-87F7-4EF11F4AB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244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495600" y="1628800"/>
            <a:ext cx="7561199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6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Особенности </a:t>
            </a:r>
            <a:r>
              <a:rPr lang="ru-RU" sz="3600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подготовки обучающихся к государственной итоговой аттестации в 2023 году</a:t>
            </a:r>
          </a:p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endParaRPr lang="ru-RU" sz="3600" b="1" dirty="0" smtClean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  <a:p>
            <a:pPr lvl="0" algn="ctr"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ПО </a:t>
            </a:r>
            <a:r>
              <a:rPr lang="ru-RU" sz="36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РУССКОМУ </a:t>
            </a:r>
            <a:r>
              <a:rPr lang="ru-RU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ЯЗЫКУ</a:t>
            </a:r>
            <a:r>
              <a:rPr lang="ru-RU" sz="3600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endParaRPr lang="ru-RU" sz="360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9536" y="4941168"/>
            <a:ext cx="5400600" cy="1296144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b="1" i="1" dirty="0" err="1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Корбанова</a:t>
            </a:r>
            <a:r>
              <a:rPr lang="ru-RU" sz="2000" b="1" i="1" dirty="0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 Лилия </a:t>
            </a:r>
            <a:r>
              <a:rPr lang="ru-RU" sz="2000" b="1" i="1" dirty="0" err="1">
                <a:solidFill>
                  <a:srgbClr val="00589A"/>
                </a:solidFill>
                <a:latin typeface="Times New Roman" pitchFamily="18" charset="0"/>
                <a:cs typeface="Times New Roman" pitchFamily="18" charset="0"/>
              </a:rPr>
              <a:t>Ильдаровна</a:t>
            </a:r>
            <a:endParaRPr lang="ru-RU" sz="2000" b="1" i="1" dirty="0">
              <a:solidFill>
                <a:srgbClr val="00589A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директор МБОУ «Школа №41» </a:t>
            </a:r>
          </a:p>
          <a:p>
            <a:pPr>
              <a:spcBef>
                <a:spcPts val="0"/>
              </a:spcBef>
            </a:pPr>
            <a:r>
              <a:rPr lang="ru-RU" sz="18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Вахитовского</a:t>
            </a:r>
            <a:r>
              <a:rPr lang="ru-RU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г. Казани, </a:t>
            </a:r>
          </a:p>
          <a:p>
            <a:pPr>
              <a:spcBef>
                <a:spcPts val="0"/>
              </a:spcBef>
            </a:pPr>
            <a:r>
              <a:rPr lang="ru-RU" sz="18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председатель региональной предметной комиссии по русскому языку</a:t>
            </a:r>
          </a:p>
        </p:txBody>
      </p:sp>
    </p:spTree>
    <p:extLst>
      <p:ext uri="{BB962C8B-B14F-4D97-AF65-F5344CB8AC3E}">
        <p14:creationId xmlns:p14="http://schemas.microsoft.com/office/powerpoint/2010/main" val="406076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Распределение заданий экзаменационной работы по основным разделам курса русского языка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442750"/>
            <a:ext cx="10972800" cy="452596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Анализ текстов различных функциональных разновидностей языка – 5 </a:t>
            </a:r>
            <a:r>
              <a:rPr lang="ru-RU" sz="2200" dirty="0" smtClean="0"/>
              <a:t>заданий.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Основные орфоэпические (акцентологические) нормы современного русского литературного языка -1 </a:t>
            </a:r>
            <a:r>
              <a:rPr lang="ru-RU" sz="2200" dirty="0" smtClean="0"/>
              <a:t>задание.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Основные лексические нормы современного русского литературного языка – 4 </a:t>
            </a:r>
            <a:r>
              <a:rPr lang="ru-RU" sz="2200" dirty="0" smtClean="0"/>
              <a:t>задания.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Основные правила русской орфографии – 7 </a:t>
            </a:r>
            <a:r>
              <a:rPr lang="ru-RU" sz="2200" dirty="0" smtClean="0"/>
              <a:t>заданий.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Основные правила русской пунктуации – 6 </a:t>
            </a:r>
            <a:r>
              <a:rPr lang="ru-RU" sz="2200" dirty="0" smtClean="0"/>
              <a:t>заданий.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Основные грамматические (морфологические и синтаксические) нормы современного русского литературного языка – 2 </a:t>
            </a:r>
            <a:r>
              <a:rPr lang="ru-RU" sz="2200" dirty="0" smtClean="0"/>
              <a:t>задания.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Основные изобразительно- выразительные средства русского языка – 1 </a:t>
            </a:r>
            <a:r>
              <a:rPr lang="ru-RU" sz="2200" dirty="0" smtClean="0"/>
              <a:t>задание.</a:t>
            </a:r>
            <a:endParaRPr lang="ru-RU" sz="22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sz="2200" dirty="0"/>
              <a:t>Информационно-смысловая переработка текста. Сочинение – 1 </a:t>
            </a:r>
            <a:r>
              <a:rPr lang="ru-RU" sz="2200" dirty="0" smtClean="0"/>
              <a:t>задание.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94368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1424" y="908720"/>
            <a:ext cx="10585176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Экзаменационная работа содержит задания как </a:t>
            </a:r>
            <a:r>
              <a:rPr lang="ru-RU" i="1" u="sng" dirty="0"/>
              <a:t>базового</a:t>
            </a:r>
            <a:r>
              <a:rPr lang="ru-RU" dirty="0"/>
              <a:t>, </a:t>
            </a:r>
            <a:r>
              <a:rPr lang="ru-RU" dirty="0" smtClean="0"/>
              <a:t>так и </a:t>
            </a:r>
            <a:r>
              <a:rPr lang="ru-RU" i="1" u="sng" dirty="0"/>
              <a:t>повышенного уровня </a:t>
            </a:r>
            <a:r>
              <a:rPr lang="ru-RU" dirty="0" smtClean="0"/>
              <a:t>сложности:</a:t>
            </a:r>
          </a:p>
          <a:p>
            <a:pPr marL="0" indent="0" algn="just">
              <a:buNone/>
            </a:pPr>
            <a:endParaRPr lang="ru-RU" sz="5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задание 3 (стилистический анализ текстов </a:t>
            </a:r>
            <a:r>
              <a:rPr lang="ru-RU" dirty="0"/>
              <a:t>различных функциональных разновидностей языка</a:t>
            </a:r>
            <a:r>
              <a:rPr lang="ru-RU" dirty="0" smtClean="0"/>
              <a:t>),</a:t>
            </a:r>
          </a:p>
          <a:p>
            <a:pPr marL="0" indent="0" algn="just">
              <a:buNone/>
            </a:pPr>
            <a:endParaRPr lang="ru-RU" sz="5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задание 21 </a:t>
            </a:r>
            <a:r>
              <a:rPr lang="ru-RU" dirty="0"/>
              <a:t>(пунктуационный анализ</a:t>
            </a:r>
            <a:r>
              <a:rPr lang="ru-RU" dirty="0" smtClean="0"/>
              <a:t>),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ru-RU" sz="500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ru-RU" dirty="0" smtClean="0"/>
              <a:t>задание 26 (основные изобразительно-выразительные средства </a:t>
            </a:r>
            <a:r>
              <a:rPr lang="ru-RU" dirty="0"/>
              <a:t>русского языка).</a:t>
            </a:r>
          </a:p>
        </p:txBody>
      </p:sp>
    </p:spTree>
    <p:extLst>
      <p:ext uri="{BB962C8B-B14F-4D97-AF65-F5344CB8AC3E}">
        <p14:creationId xmlns:p14="http://schemas.microsoft.com/office/powerpoint/2010/main" val="210024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Задания 1-3</a:t>
            </a:r>
            <a:endParaRPr lang="ru-RU" dirty="0"/>
          </a:p>
        </p:txBody>
      </p:sp>
      <p:pic>
        <p:nvPicPr>
          <p:cNvPr id="1026" name="Picture 2" descr="C:\Users\Директор\Desktop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1340768"/>
            <a:ext cx="835292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6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ректор\Desktop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476672"/>
            <a:ext cx="5616893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Директор\Desktop\1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2276872"/>
            <a:ext cx="5118682" cy="420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715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Директор\Desktop\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692696"/>
            <a:ext cx="7524836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23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Директор\Desktop\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620688"/>
            <a:ext cx="735812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44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416" y="1340768"/>
            <a:ext cx="10513168" cy="4785396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На выполнение экзаменационной работы </a:t>
            </a:r>
            <a:r>
              <a:rPr lang="ru-RU" dirty="0" smtClean="0"/>
              <a:t>отводится</a:t>
            </a:r>
          </a:p>
          <a:p>
            <a:pPr marL="0" indent="0" algn="ctr">
              <a:buNone/>
            </a:pPr>
            <a:r>
              <a:rPr lang="ru-RU" b="1" dirty="0" smtClean="0"/>
              <a:t>3 </a:t>
            </a:r>
            <a:r>
              <a:rPr lang="ru-RU" b="1" dirty="0"/>
              <a:t>часа 30 </a:t>
            </a:r>
            <a:r>
              <a:rPr lang="ru-RU" b="1" dirty="0" smtClean="0"/>
              <a:t>минут (210 </a:t>
            </a:r>
            <a:r>
              <a:rPr lang="ru-RU" b="1" dirty="0"/>
              <a:t>минут</a:t>
            </a:r>
            <a:r>
              <a:rPr lang="ru-RU" b="1" dirty="0" smtClean="0"/>
              <a:t>).</a:t>
            </a:r>
          </a:p>
          <a:p>
            <a:pPr marL="0" indent="0" algn="just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При проведении ЕГЭ по русскому языку дополнительные материалы</a:t>
            </a:r>
          </a:p>
          <a:p>
            <a:pPr marL="0" indent="0" algn="ctr">
              <a:buNone/>
            </a:pPr>
            <a:r>
              <a:rPr lang="ru-RU" b="1" dirty="0"/>
              <a:t>и оборудование не используются.</a:t>
            </a:r>
          </a:p>
        </p:txBody>
      </p:sp>
    </p:spTree>
    <p:extLst>
      <p:ext uri="{BB962C8B-B14F-4D97-AF65-F5344CB8AC3E}">
        <p14:creationId xmlns:p14="http://schemas.microsoft.com/office/powerpoint/2010/main" val="319177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5400" y="1484784"/>
            <a:ext cx="10945216" cy="48245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По результатам первой и второй проверок </a:t>
            </a:r>
            <a:r>
              <a:rPr lang="ru-RU" dirty="0" smtClean="0"/>
              <a:t>эксперты независимо </a:t>
            </a:r>
            <a:r>
              <a:rPr lang="ru-RU" dirty="0"/>
              <a:t>друг от друга выставляют баллы за каждый ответ на </a:t>
            </a:r>
            <a:r>
              <a:rPr lang="ru-RU" dirty="0" smtClean="0"/>
              <a:t>задания экзаменационной </a:t>
            </a:r>
            <a:r>
              <a:rPr lang="ru-RU" dirty="0"/>
              <a:t>работы ЕГЭ с развёрнутым ответом. </a:t>
            </a:r>
            <a:r>
              <a:rPr lang="ru-RU" dirty="0" smtClean="0"/>
              <a:t>В </a:t>
            </a:r>
            <a:r>
              <a:rPr lang="ru-RU" dirty="0"/>
              <a:t>случае существенного расхождения в баллах, выставленных </a:t>
            </a:r>
            <a:r>
              <a:rPr lang="ru-RU" dirty="0" smtClean="0"/>
              <a:t>двумя экспертами</a:t>
            </a:r>
            <a:r>
              <a:rPr lang="ru-RU" dirty="0"/>
              <a:t>, назначается третья проверка</a:t>
            </a:r>
            <a:r>
              <a:rPr lang="ru-RU" dirty="0" smtClean="0"/>
              <a:t>.</a:t>
            </a:r>
            <a:endParaRPr lang="ru-RU" dirty="0"/>
          </a:p>
          <a:p>
            <a:pPr marL="0" indent="0" algn="just">
              <a:buNone/>
            </a:pPr>
            <a:endParaRPr lang="ru-RU" sz="500" dirty="0" smtClean="0"/>
          </a:p>
          <a:p>
            <a:pPr marL="0" indent="0" algn="just">
              <a:buNone/>
            </a:pPr>
            <a:r>
              <a:rPr lang="ru-RU" dirty="0" smtClean="0"/>
              <a:t>Эксперту</a:t>
            </a:r>
            <a:r>
              <a:rPr lang="ru-RU" dirty="0"/>
              <a:t>, осуществляющему третью проверку, </a:t>
            </a:r>
            <a:r>
              <a:rPr lang="ru-RU" dirty="0" smtClean="0"/>
              <a:t>предоставляется информация </a:t>
            </a:r>
            <a:r>
              <a:rPr lang="ru-RU" dirty="0"/>
              <a:t>о баллах, выставленных </a:t>
            </a:r>
            <a:r>
              <a:rPr lang="ru-RU" dirty="0" smtClean="0"/>
              <a:t>экспертами</a:t>
            </a:r>
            <a:r>
              <a:rPr lang="ru-RU" dirty="0"/>
              <a:t>, ранее </a:t>
            </a:r>
            <a:r>
              <a:rPr lang="ru-RU" dirty="0" smtClean="0"/>
              <a:t>проверявшими экзаменационную работу.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7408" y="404664"/>
            <a:ext cx="10801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Распределение работ между экспертами осуществляется автоматизировано в случайном порядке без участия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56133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127448" y="3501008"/>
            <a:ext cx="101531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6000" b="1" i="1" dirty="0">
                <a:cs typeface="Arial" charset="0"/>
              </a:rPr>
              <a:t>Благодарю за </a:t>
            </a:r>
            <a:r>
              <a:rPr lang="ru-RU" sz="6000" b="1" i="1" dirty="0" smtClean="0">
                <a:cs typeface="Arial" charset="0"/>
              </a:rPr>
              <a:t>внимание!</a:t>
            </a:r>
            <a:endParaRPr lang="ru-RU" sz="6000" b="1" i="1" dirty="0">
              <a:latin typeface="Times New Roman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4000" b="1" i="1" dirty="0"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3" name="Объект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7" y="188640"/>
            <a:ext cx="5069535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190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7408" y="476672"/>
            <a:ext cx="10801200" cy="5793507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/>
              <a:t>Единый государственный экзамен (ЕГЭ) </a:t>
            </a:r>
            <a:r>
              <a:rPr lang="ru-RU" dirty="0" smtClean="0"/>
              <a:t>– форма государственной </a:t>
            </a:r>
            <a:r>
              <a:rPr lang="ru-RU" dirty="0"/>
              <a:t>итоговой аттестации, проводимой в целях </a:t>
            </a:r>
            <a:r>
              <a:rPr lang="ru-RU" dirty="0" smtClean="0"/>
              <a:t>определения соответствия </a:t>
            </a:r>
            <a:r>
              <a:rPr lang="ru-RU" dirty="0"/>
              <a:t>результатов освоения обучающимися </a:t>
            </a:r>
            <a:r>
              <a:rPr lang="ru-RU" dirty="0" smtClean="0"/>
              <a:t>образовательных программ </a:t>
            </a:r>
            <a:r>
              <a:rPr lang="ru-RU" dirty="0"/>
              <a:t>среднего общего образования требованиям </a:t>
            </a:r>
            <a:r>
              <a:rPr lang="ru-RU" dirty="0" smtClean="0"/>
              <a:t>федерального государственного </a:t>
            </a:r>
            <a:r>
              <a:rPr lang="ru-RU" dirty="0"/>
              <a:t>образовательного стандарта.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ЕГЭ </a:t>
            </a:r>
            <a:r>
              <a:rPr lang="ru-RU" dirty="0"/>
              <a:t>проводится в соответствии с Федеральным законом от </a:t>
            </a:r>
            <a:r>
              <a:rPr lang="ru-RU" dirty="0" smtClean="0"/>
              <a:t>29.12.2012 № </a:t>
            </a:r>
            <a:r>
              <a:rPr lang="ru-RU" dirty="0"/>
              <a:t>273-ФЗ «Об образовании в Российской Федерации» и </a:t>
            </a:r>
            <a:r>
              <a:rPr lang="ru-RU" dirty="0" smtClean="0"/>
              <a:t>Порядком проведения </a:t>
            </a:r>
            <a:r>
              <a:rPr lang="ru-RU" dirty="0"/>
              <a:t>государственной итоговой аттестации по </a:t>
            </a:r>
            <a:r>
              <a:rPr lang="ru-RU" dirty="0" smtClean="0"/>
              <a:t>образовательным программам </a:t>
            </a:r>
            <a:r>
              <a:rPr lang="ru-RU" dirty="0"/>
              <a:t>среднего общего образования, утверждённым </a:t>
            </a:r>
            <a:r>
              <a:rPr lang="ru-RU" dirty="0" smtClean="0"/>
              <a:t>приказом </a:t>
            </a:r>
            <a:r>
              <a:rPr lang="ru-RU" dirty="0" err="1" smtClean="0"/>
              <a:t>Минпросвещения</a:t>
            </a:r>
            <a:r>
              <a:rPr lang="ru-RU" dirty="0" smtClean="0"/>
              <a:t> </a:t>
            </a:r>
            <a:r>
              <a:rPr lang="ru-RU" dirty="0"/>
              <a:t>России и </a:t>
            </a:r>
            <a:r>
              <a:rPr lang="ru-RU" dirty="0" err="1"/>
              <a:t>Рособрнадзора</a:t>
            </a:r>
            <a:r>
              <a:rPr lang="ru-RU" dirty="0"/>
              <a:t> от 07.11.2018 № </a:t>
            </a:r>
            <a:r>
              <a:rPr lang="ru-RU" dirty="0" smtClean="0"/>
              <a:t>190/1512 (зарегистрирован </a:t>
            </a:r>
            <a:r>
              <a:rPr lang="ru-RU" dirty="0"/>
              <a:t>Минюстом России 10.12.2018 № 52952).</a:t>
            </a:r>
          </a:p>
        </p:txBody>
      </p:sp>
    </p:spTree>
    <p:extLst>
      <p:ext uri="{BB962C8B-B14F-4D97-AF65-F5344CB8AC3E}">
        <p14:creationId xmlns:p14="http://schemas.microsoft.com/office/powerpoint/2010/main" val="263703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476673"/>
            <a:ext cx="10945216" cy="564949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/>
              <a:t>Каждый вариант экзаменационной работы состоит из двух </a:t>
            </a:r>
            <a:r>
              <a:rPr lang="ru-RU" dirty="0" smtClean="0"/>
              <a:t>частей и </a:t>
            </a:r>
            <a:r>
              <a:rPr lang="ru-RU" dirty="0"/>
              <a:t>включает в себя 27 </a:t>
            </a:r>
            <a:r>
              <a:rPr lang="ru-RU" dirty="0" smtClean="0"/>
              <a:t>заданий, различающихся </a:t>
            </a:r>
            <a:r>
              <a:rPr lang="ru-RU" dirty="0"/>
              <a:t>формой и уровнем сложности.</a:t>
            </a:r>
          </a:p>
          <a:p>
            <a:pPr marL="0" indent="0" algn="just">
              <a:buNone/>
            </a:pP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Часть </a:t>
            </a:r>
            <a:r>
              <a:rPr lang="ru-RU" b="1" dirty="0"/>
              <a:t>1</a:t>
            </a:r>
            <a:r>
              <a:rPr lang="ru-RU" dirty="0"/>
              <a:t> содержит 26 заданий с кратким ответом.</a:t>
            </a:r>
          </a:p>
          <a:p>
            <a:pPr marL="0" indent="0" algn="just">
              <a:buNone/>
            </a:pPr>
            <a:r>
              <a:rPr lang="ru-RU" dirty="0"/>
              <a:t>В экзаменационной работе предложены следующие </a:t>
            </a:r>
            <a:r>
              <a:rPr lang="ru-RU" dirty="0" smtClean="0"/>
              <a:t>разновидности заданий </a:t>
            </a:r>
            <a:r>
              <a:rPr lang="ru-RU" dirty="0"/>
              <a:t>с кратким ответом:</a:t>
            </a:r>
          </a:p>
          <a:p>
            <a:pPr marL="0" indent="0" algn="just">
              <a:buNone/>
            </a:pPr>
            <a:r>
              <a:rPr lang="ru-RU" dirty="0"/>
              <a:t>– задания на запись самостоятельно сформулированного </a:t>
            </a:r>
            <a:r>
              <a:rPr lang="ru-RU" dirty="0" smtClean="0"/>
              <a:t>правильного ответа </a:t>
            </a:r>
            <a:r>
              <a:rPr lang="ru-RU" dirty="0"/>
              <a:t>в виде одного или нескольких слов;</a:t>
            </a:r>
          </a:p>
          <a:p>
            <a:pPr marL="0" indent="0" algn="just">
              <a:buNone/>
            </a:pPr>
            <a:r>
              <a:rPr lang="ru-RU" dirty="0"/>
              <a:t>– задания на выбор и запись одного или нескольких правильных ответов </a:t>
            </a:r>
            <a:r>
              <a:rPr lang="ru-RU" dirty="0" smtClean="0"/>
              <a:t>из предложенного </a:t>
            </a:r>
            <a:r>
              <a:rPr lang="ru-RU" dirty="0"/>
              <a:t>перечня ответов;</a:t>
            </a:r>
          </a:p>
          <a:p>
            <a:pPr marL="0" indent="0" algn="just">
              <a:buNone/>
            </a:pPr>
            <a:r>
              <a:rPr lang="ru-RU" dirty="0"/>
              <a:t>– задания на соответствие.</a:t>
            </a:r>
          </a:p>
        </p:txBody>
      </p:sp>
    </p:spTree>
    <p:extLst>
      <p:ext uri="{BB962C8B-B14F-4D97-AF65-F5344CB8AC3E}">
        <p14:creationId xmlns:p14="http://schemas.microsoft.com/office/powerpoint/2010/main" val="258361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/>
              <a:t>Ответ на задания </a:t>
            </a:r>
            <a:r>
              <a:rPr lang="ru-RU" sz="3600" b="1" dirty="0"/>
              <a:t>части 1</a:t>
            </a:r>
            <a:r>
              <a:rPr lang="ru-RU" sz="3600" dirty="0"/>
              <a:t> даётся соответствующей записью в </a:t>
            </a:r>
            <a:r>
              <a:rPr lang="ru-RU" sz="3600" dirty="0" smtClean="0"/>
              <a:t>виде цифры </a:t>
            </a:r>
            <a:r>
              <a:rPr lang="ru-RU" sz="3600" dirty="0"/>
              <a:t>(числа) или слова (нескольких слов), последовательности </a:t>
            </a:r>
            <a:r>
              <a:rPr lang="ru-RU" sz="3600" dirty="0" smtClean="0"/>
              <a:t>цифр (чисел</a:t>
            </a:r>
            <a:r>
              <a:rPr lang="ru-RU" sz="3600" dirty="0"/>
              <a:t>), записанных </a:t>
            </a:r>
            <a:r>
              <a:rPr lang="ru-RU" sz="3600" b="1" dirty="0"/>
              <a:t>без пробелов, запятых и других </a:t>
            </a:r>
            <a:r>
              <a:rPr lang="ru-RU" sz="3600" b="1" dirty="0" smtClean="0"/>
              <a:t>дополнительных символов</a:t>
            </a:r>
            <a:r>
              <a:rPr lang="ru-RU" sz="36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7625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384" y="620689"/>
            <a:ext cx="11089232" cy="55054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Правильное выполнение каждого из заданий </a:t>
            </a:r>
            <a:r>
              <a:rPr lang="ru-RU" dirty="0" smtClean="0"/>
              <a:t>1-7</a:t>
            </a:r>
            <a:r>
              <a:rPr lang="ru-RU" dirty="0"/>
              <a:t>, </a:t>
            </a:r>
            <a:r>
              <a:rPr lang="ru-RU" dirty="0" smtClean="0"/>
              <a:t>9-25 оценивается 1 </a:t>
            </a:r>
            <a:r>
              <a:rPr lang="ru-RU" dirty="0"/>
              <a:t>баллом. Задание считается выполненным верно, если ответ записан в </a:t>
            </a:r>
            <a:r>
              <a:rPr lang="ru-RU" dirty="0" smtClean="0"/>
              <a:t>той форме</a:t>
            </a:r>
            <a:r>
              <a:rPr lang="ru-RU" dirty="0"/>
              <a:t>, которая указана в инструкции по выполнению задания, и </a:t>
            </a:r>
            <a:r>
              <a:rPr lang="ru-RU" dirty="0" smtClean="0"/>
              <a:t>полностью совпадает </a:t>
            </a:r>
            <a:r>
              <a:rPr lang="ru-RU" dirty="0"/>
              <a:t>с эталоном ответа. </a:t>
            </a:r>
            <a:endParaRPr lang="ru-RU" dirty="0" smtClean="0"/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В </a:t>
            </a:r>
            <a:r>
              <a:rPr lang="ru-RU" dirty="0"/>
              <a:t>ответах на </a:t>
            </a:r>
            <a:r>
              <a:rPr lang="ru-RU" b="1" dirty="0"/>
              <a:t>задания </a:t>
            </a:r>
            <a:r>
              <a:rPr lang="ru-RU" b="1" dirty="0" smtClean="0"/>
              <a:t>2-4</a:t>
            </a:r>
            <a:r>
              <a:rPr lang="ru-RU" b="1" dirty="0"/>
              <a:t>, </a:t>
            </a:r>
            <a:r>
              <a:rPr lang="ru-RU" b="1" dirty="0" smtClean="0"/>
              <a:t>9-12</a:t>
            </a:r>
            <a:r>
              <a:rPr lang="ru-RU" b="1" dirty="0"/>
              <a:t>, </a:t>
            </a:r>
            <a:r>
              <a:rPr lang="ru-RU" b="1" dirty="0" smtClean="0"/>
              <a:t>15-23 порядок записи </a:t>
            </a:r>
            <a:r>
              <a:rPr lang="ru-RU" b="1" dirty="0"/>
              <a:t>символов значения не </a:t>
            </a:r>
            <a:r>
              <a:rPr lang="ru-RU" b="1" dirty="0" smtClean="0"/>
              <a:t>имеет.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34880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392" y="476672"/>
            <a:ext cx="11089232" cy="557748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200" dirty="0"/>
              <a:t>Правильное выполнение </a:t>
            </a:r>
            <a:r>
              <a:rPr lang="ru-RU" sz="2200" b="1" dirty="0"/>
              <a:t>задания 8</a:t>
            </a:r>
            <a:r>
              <a:rPr lang="ru-RU" sz="2200" dirty="0"/>
              <a:t> оценивается 3 баллами. </a:t>
            </a: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2 балла – 1-2 ошибки</a:t>
            </a:r>
          </a:p>
          <a:p>
            <a:pPr marL="0" indent="0" algn="just">
              <a:buNone/>
            </a:pPr>
            <a:r>
              <a:rPr lang="ru-RU" sz="2200" dirty="0" smtClean="0"/>
              <a:t>1 балл – 3-4 ошибки</a:t>
            </a:r>
          </a:p>
          <a:p>
            <a:pPr marL="0" indent="0" algn="just">
              <a:buNone/>
            </a:pPr>
            <a:r>
              <a:rPr lang="ru-RU" sz="2200" dirty="0" smtClean="0"/>
              <a:t>0 баллов – 5 ошибок или </a:t>
            </a:r>
            <a:r>
              <a:rPr lang="ru-RU" sz="2200" dirty="0"/>
              <a:t>количество символов в ответе больше требуемого</a:t>
            </a:r>
          </a:p>
          <a:p>
            <a:pPr marL="0" indent="0" algn="just">
              <a:buNone/>
            </a:pPr>
            <a:endParaRPr lang="ru-RU" sz="2200" dirty="0"/>
          </a:p>
          <a:p>
            <a:pPr marL="0" indent="0" algn="just">
              <a:buNone/>
            </a:pP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Правильное </a:t>
            </a:r>
            <a:r>
              <a:rPr lang="ru-RU" sz="2200" dirty="0"/>
              <a:t>выполнение </a:t>
            </a:r>
            <a:r>
              <a:rPr lang="ru-RU" sz="2200" b="1" dirty="0"/>
              <a:t>задания 26</a:t>
            </a:r>
            <a:r>
              <a:rPr lang="ru-RU" sz="2200" dirty="0"/>
              <a:t> оценивается 3 баллами. </a:t>
            </a:r>
            <a:endParaRPr lang="ru-RU" sz="2200" dirty="0" smtClean="0"/>
          </a:p>
          <a:p>
            <a:pPr marL="0" indent="0" algn="just">
              <a:buNone/>
            </a:pPr>
            <a:r>
              <a:rPr lang="ru-RU" sz="2200" dirty="0" smtClean="0"/>
              <a:t>2 балла – 1 ошибка</a:t>
            </a:r>
          </a:p>
          <a:p>
            <a:pPr marL="0" indent="0" algn="just">
              <a:buNone/>
            </a:pPr>
            <a:r>
              <a:rPr lang="ru-RU" sz="2200" dirty="0" smtClean="0"/>
              <a:t>1 балл – 2-3 ошибки</a:t>
            </a:r>
          </a:p>
          <a:p>
            <a:pPr marL="0" indent="0" algn="just">
              <a:buNone/>
            </a:pPr>
            <a:r>
              <a:rPr lang="ru-RU" sz="2200" dirty="0" smtClean="0"/>
              <a:t>0 баллов – 4 ошибки или </a:t>
            </a:r>
            <a:r>
              <a:rPr lang="ru-RU" sz="2200" dirty="0"/>
              <a:t>количество символов в ответе больше </a:t>
            </a:r>
            <a:r>
              <a:rPr lang="ru-RU" sz="2200" dirty="0" smtClean="0"/>
              <a:t>требуемого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05264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/>
              <a:t>Часть 2 </a:t>
            </a:r>
            <a:r>
              <a:rPr lang="ru-RU" sz="3600" dirty="0"/>
              <a:t>содержит 1 </a:t>
            </a:r>
            <a:r>
              <a:rPr lang="ru-RU" sz="3600" dirty="0" smtClean="0"/>
              <a:t>задание</a:t>
            </a:r>
          </a:p>
          <a:p>
            <a:pPr marL="0" indent="0" algn="ctr">
              <a:buNone/>
            </a:pPr>
            <a:r>
              <a:rPr lang="ru-RU" sz="3600" b="1" dirty="0" smtClean="0"/>
              <a:t>с </a:t>
            </a:r>
            <a:r>
              <a:rPr lang="ru-RU" sz="3600" b="1" dirty="0"/>
              <a:t>развёрнутым ответом (сочинение</a:t>
            </a:r>
            <a:r>
              <a:rPr lang="ru-RU" sz="3600" b="1" dirty="0" smtClean="0"/>
              <a:t>),</a:t>
            </a:r>
          </a:p>
          <a:p>
            <a:pPr marL="0" indent="0" algn="ctr">
              <a:buNone/>
            </a:pPr>
            <a:r>
              <a:rPr lang="ru-RU" sz="3600" dirty="0" smtClean="0"/>
              <a:t>проверяющее </a:t>
            </a:r>
            <a:r>
              <a:rPr lang="ru-RU" sz="3600" dirty="0"/>
              <a:t>умение создавать собственное высказывание на </a:t>
            </a:r>
            <a:r>
              <a:rPr lang="ru-RU" sz="3600" dirty="0" smtClean="0"/>
              <a:t>основе прочитанного </a:t>
            </a:r>
            <a:r>
              <a:rPr lang="ru-RU" sz="3600" dirty="0"/>
              <a:t>текста.</a:t>
            </a:r>
          </a:p>
        </p:txBody>
      </p:sp>
    </p:spTree>
    <p:extLst>
      <p:ext uri="{BB962C8B-B14F-4D97-AF65-F5344CB8AC3E}">
        <p14:creationId xmlns:p14="http://schemas.microsoft.com/office/powerpoint/2010/main" val="5240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Задание 27</a:t>
            </a:r>
            <a:endParaRPr lang="ru-RU" b="1" dirty="0"/>
          </a:p>
        </p:txBody>
      </p:sp>
      <p:pic>
        <p:nvPicPr>
          <p:cNvPr id="4" name="Picture 2" descr="C:\Users\Директор\Desktop\Screenshot_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1412776"/>
            <a:ext cx="8280920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6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Максимальный первичный балл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1196753"/>
            <a:ext cx="8229600" cy="49294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dirty="0" smtClean="0"/>
              <a:t>1 </a:t>
            </a:r>
            <a:r>
              <a:rPr lang="ru-RU" sz="4000" dirty="0"/>
              <a:t>часть – 30 баллов</a:t>
            </a:r>
          </a:p>
          <a:p>
            <a:pPr marL="0" indent="0" algn="ctr">
              <a:buNone/>
            </a:pPr>
            <a:r>
              <a:rPr lang="ru-RU" sz="4000" dirty="0"/>
              <a:t>2 часть – 24 балла</a:t>
            </a:r>
          </a:p>
          <a:p>
            <a:pPr marL="0" indent="0" algn="ctr">
              <a:buNone/>
            </a:pPr>
            <a:r>
              <a:rPr lang="ru-RU" sz="4000" b="1" dirty="0"/>
              <a:t>Итого – 54 балла</a:t>
            </a: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133041091"/>
              </p:ext>
            </p:extLst>
          </p:nvPr>
        </p:nvGraphicFramePr>
        <p:xfrm>
          <a:off x="3071664" y="3501008"/>
          <a:ext cx="6096000" cy="28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5608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93300"/>
      </a:hlink>
      <a:folHlink>
        <a:srgbClr val="FFC9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621</Words>
  <Application>Microsoft Office PowerPoint</Application>
  <PresentationFormat>Произвольный</PresentationFormat>
  <Paragraphs>66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Cambria</vt:lpstr>
      <vt:lpstr>Wingdings</vt:lpstr>
      <vt:lpstr>Times New Roman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Задание 27</vt:lpstr>
      <vt:lpstr>Максимальный первичный балл</vt:lpstr>
      <vt:lpstr>Распределение заданий экзаменационной работы по основным разделам курса русского языка</vt:lpstr>
      <vt:lpstr>Презентация PowerPoint</vt:lpstr>
      <vt:lpstr>Задания 1-3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 Ранько</dc:creator>
  <cp:lastModifiedBy>USER</cp:lastModifiedBy>
  <cp:revision>63</cp:revision>
  <cp:lastPrinted>2019-11-14T12:21:00Z</cp:lastPrinted>
  <dcterms:created xsi:type="dcterms:W3CDTF">2019-08-10T19:30:32Z</dcterms:created>
  <dcterms:modified xsi:type="dcterms:W3CDTF">2023-01-25T07:18:37Z</dcterms:modified>
</cp:coreProperties>
</file>